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69" r:id="rId5"/>
    <p:sldId id="258" r:id="rId6"/>
    <p:sldId id="259" r:id="rId7"/>
    <p:sldId id="260" r:id="rId8"/>
    <p:sldId id="261" r:id="rId9"/>
    <p:sldId id="263" r:id="rId10"/>
    <p:sldId id="270" r:id="rId11"/>
    <p:sldId id="271" r:id="rId12"/>
    <p:sldId id="264" r:id="rId13"/>
    <p:sldId id="265" r:id="rId14"/>
    <p:sldId id="267"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48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826BAF0-811A-4A33-8EA9-366EF94C2F94}" type="datetimeFigureOut">
              <a:rPr lang="en-US" smtClean="0"/>
              <a:pPr/>
              <a:t>11/3/2010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8F7C60C-F684-4327-ADA0-0F51FA5B0B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8F7C60C-F684-4327-ADA0-0F51FA5B0B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8F7C60C-F684-4327-ADA0-0F51FA5B0B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8F7C60C-F684-4327-ADA0-0F51FA5B0B1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8F7C60C-F684-4327-ADA0-0F51FA5B0B1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8F7C60C-F684-4327-ADA0-0F51FA5B0B1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8F7C60C-F684-4327-ADA0-0F51FA5B0B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8F7C60C-F684-4327-ADA0-0F51FA5B0B1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826BAF0-811A-4A33-8EA9-366EF94C2F94}" type="datetimeFigureOut">
              <a:rPr lang="en-US" smtClean="0"/>
              <a:pPr/>
              <a:t>11/3/2010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8F7C60C-F684-4327-ADA0-0F51FA5B0B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826BAF0-811A-4A33-8EA9-366EF94C2F94}" type="datetimeFigureOut">
              <a:rPr lang="en-US" smtClean="0"/>
              <a:pPr/>
              <a:t>11/3/2010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8F7C60C-F684-4327-ADA0-0F51FA5B0B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826BAF0-811A-4A33-8EA9-366EF94C2F94}" type="datetimeFigureOut">
              <a:rPr lang="en-US" smtClean="0"/>
              <a:pPr/>
              <a:t>11/3/2010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8F7C60C-F684-4327-ADA0-0F51FA5B0B18}"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826BAF0-811A-4A33-8EA9-366EF94C2F94}" type="datetimeFigureOut">
              <a:rPr lang="en-US" smtClean="0"/>
              <a:pPr/>
              <a:t>11/3/2010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8F7C60C-F684-4327-ADA0-0F51FA5B0B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ideo" Target="file:///C:\Users\Sejal\Documents\U.S.%20history%202010%20(honors)\unit%203%20civil%20rights\day%204%20methods%20of%20protest\Civil%20Rights%20March%20in%20Washington%20D.C%201963%20news%20report%20%5bwww.keepvid.com%5d.mp4"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ideo" Target="file:///C:\Users\Sejal\Documents\U.S.%20history%202010%20(honors)\unit%203%20civil%20rights\day%204%20methods%20of%20protest\Woolworth%20Lunch%20Counter%20%5bwww.keepvid.com%5d.mp4"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Methods of the Civil Rights movement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March in DC</a:t>
            </a:r>
            <a:endParaRPr lang="en-US" dirty="0"/>
          </a:p>
        </p:txBody>
      </p:sp>
      <p:pic>
        <p:nvPicPr>
          <p:cNvPr id="4" name="Civil Rights March in Washington D.C 1963 news report [www.keepvid.com].mp4">
            <a:hlinkClick r:id="" action="ppaction://media"/>
          </p:cNvPr>
          <p:cNvPicPr>
            <a:picLocks noGrp="1" noRot="1" noChangeAspect="1"/>
          </p:cNvPicPr>
          <p:nvPr>
            <p:ph idx="1"/>
            <a:videoFile r:link="rId1"/>
          </p:nvPr>
        </p:nvPicPr>
        <p:blipFill>
          <a:blip r:embed="rId3" cstate="print"/>
          <a:stretch>
            <a:fillRect/>
          </a:stretch>
        </p:blipFill>
        <p:spPr>
          <a:xfrm>
            <a:off x="1143000" y="1200150"/>
            <a:ext cx="7543800" cy="56578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Sit-ins North Carolina</a:t>
            </a:r>
            <a:endParaRPr lang="en-US" dirty="0"/>
          </a:p>
        </p:txBody>
      </p:sp>
      <p:pic>
        <p:nvPicPr>
          <p:cNvPr id="4" name="Woolworth Lunch Counter [www.keepvid.com].mp4">
            <a:hlinkClick r:id="" action="ppaction://media"/>
          </p:cNvPr>
          <p:cNvPicPr>
            <a:picLocks noGrp="1" noRot="1" noChangeAspect="1"/>
          </p:cNvPicPr>
          <p:nvPr>
            <p:ph idx="1"/>
            <a:videoFile r:link="rId1"/>
          </p:nvPr>
        </p:nvPicPr>
        <p:blipFill>
          <a:blip r:embed="rId3" cstate="print"/>
          <a:stretch>
            <a:fillRect/>
          </a:stretch>
        </p:blipFill>
        <p:spPr>
          <a:xfrm>
            <a:off x="838200" y="1123950"/>
            <a:ext cx="7239000" cy="5429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You are a college student at Morgan State University in 1960.   There are still many restaurants in Baltimore that are segregated.  You and your friends decide that you need to do something to change the situation</a:t>
            </a:r>
            <a:endParaRPr lang="en-US" dirty="0"/>
          </a:p>
        </p:txBody>
      </p:sp>
      <p:sp>
        <p:nvSpPr>
          <p:cNvPr id="2" name="Title 1"/>
          <p:cNvSpPr>
            <a:spLocks noGrp="1"/>
          </p:cNvSpPr>
          <p:nvPr>
            <p:ph type="title"/>
          </p:nvPr>
        </p:nvSpPr>
        <p:spPr/>
        <p:txBody>
          <a:bodyPr/>
          <a:lstStyle/>
          <a:p>
            <a:r>
              <a:rPr lang="en-US" dirty="0" smtClean="0"/>
              <a:t>The Situation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a:bodyPr>
          <a:lstStyle/>
          <a:p>
            <a:r>
              <a:rPr lang="en-US" dirty="0" smtClean="0"/>
              <a:t>You will be either assigned to voter-registration campaigns, marches, sit-ins and boycotts.  </a:t>
            </a:r>
          </a:p>
          <a:p>
            <a:r>
              <a:rPr lang="en-US" dirty="0" smtClean="0"/>
              <a:t>You, along with your group will have to come up with a plan to fight the segregation using the method that you have been assigned.</a:t>
            </a:r>
          </a:p>
          <a:p>
            <a:r>
              <a:rPr lang="en-US" dirty="0" smtClean="0"/>
              <a:t>You will fill out your plan sheet and then use the materials (markers, poster paper, colored paper) to make what you need to protest.  </a:t>
            </a:r>
            <a:endParaRPr lang="en-US" dirty="0"/>
          </a:p>
        </p:txBody>
      </p:sp>
      <p:sp>
        <p:nvSpPr>
          <p:cNvPr id="2" name="Title 1"/>
          <p:cNvSpPr>
            <a:spLocks noGrp="1"/>
          </p:cNvSpPr>
          <p:nvPr>
            <p:ph type="title"/>
          </p:nvPr>
        </p:nvSpPr>
        <p:spPr/>
        <p:txBody>
          <a:bodyPr/>
          <a:lstStyle/>
          <a:p>
            <a:r>
              <a:rPr lang="en-US" dirty="0" smtClean="0"/>
              <a:t>Your Task</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Each member of your group must participate.  </a:t>
            </a:r>
          </a:p>
          <a:p>
            <a:r>
              <a:rPr lang="en-US" dirty="0" smtClean="0"/>
              <a:t>1 person will tell us what your method is and what it means</a:t>
            </a:r>
          </a:p>
          <a:p>
            <a:r>
              <a:rPr lang="en-US" dirty="0" smtClean="0"/>
              <a:t>1 person will tell us what your plan is</a:t>
            </a:r>
          </a:p>
          <a:p>
            <a:r>
              <a:rPr lang="en-US" dirty="0" smtClean="0"/>
              <a:t>1 person will tell us what materials you have made and why you created them.  </a:t>
            </a:r>
            <a:endParaRPr lang="en-US" dirty="0"/>
          </a:p>
        </p:txBody>
      </p:sp>
      <p:sp>
        <p:nvSpPr>
          <p:cNvPr id="2" name="Title 1"/>
          <p:cNvSpPr>
            <a:spLocks noGrp="1"/>
          </p:cNvSpPr>
          <p:nvPr>
            <p:ph type="title"/>
          </p:nvPr>
        </p:nvSpPr>
        <p:spPr/>
        <p:txBody>
          <a:bodyPr/>
          <a:lstStyle/>
          <a:p>
            <a:r>
              <a:rPr lang="en-US" dirty="0" smtClean="0"/>
              <a:t>Presentation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486400"/>
          </a:xfrm>
        </p:spPr>
        <p:txBody>
          <a:bodyPr>
            <a:normAutofit lnSpcReduction="10000"/>
          </a:bodyPr>
          <a:lstStyle/>
          <a:p>
            <a:r>
              <a:rPr lang="en-US" dirty="0" smtClean="0"/>
              <a:t>Pretend that Baltimore City just passed a law that required all teenagers to be inside their houses by 7pm.  If any teenager was caught on the street after 7pm they would be arrested.  You and your friends disagree with this law.  </a:t>
            </a:r>
          </a:p>
          <a:p>
            <a:r>
              <a:rPr lang="en-US" dirty="0" smtClean="0"/>
              <a:t>Create a plan to protest this unfair law using the methods that we talked about today.  Include at least 2 of the methods we learned about today and why you think it might be successful.  </a:t>
            </a:r>
          </a:p>
          <a:p>
            <a:r>
              <a:rPr lang="en-US" dirty="0" smtClean="0"/>
              <a:t>If you have time you can start creating materials you might need, like posters, pamphlets and flyers. </a:t>
            </a:r>
            <a:endParaRPr lang="en-US" dirty="0"/>
          </a:p>
        </p:txBody>
      </p:sp>
      <p:sp>
        <p:nvSpPr>
          <p:cNvPr id="2" name="Title 1"/>
          <p:cNvSpPr>
            <a:spLocks noGrp="1"/>
          </p:cNvSpPr>
          <p:nvPr>
            <p:ph type="title"/>
          </p:nvPr>
        </p:nvSpPr>
        <p:spPr/>
        <p:txBody>
          <a:bodyPr/>
          <a:lstStyle/>
          <a:p>
            <a:r>
              <a:rPr lang="en-US" dirty="0" smtClean="0"/>
              <a:t>What if this happened today?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form of protest do you think is most effective violent or non-violent?  Why?</a:t>
            </a:r>
            <a:endParaRPr lang="en-US" dirty="0"/>
          </a:p>
        </p:txBody>
      </p:sp>
      <p:sp>
        <p:nvSpPr>
          <p:cNvPr id="2" name="Title 1"/>
          <p:cNvSpPr>
            <a:spLocks noGrp="1"/>
          </p:cNvSpPr>
          <p:nvPr>
            <p:ph type="title"/>
          </p:nvPr>
        </p:nvSpPr>
        <p:spPr/>
        <p:txBody>
          <a:bodyPr/>
          <a:lstStyle/>
          <a:p>
            <a:r>
              <a:rPr lang="en-US" dirty="0" smtClean="0"/>
              <a:t>Warm-up</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Unit 3 test:  November 17</a:t>
            </a:r>
            <a:r>
              <a:rPr lang="en-US" baseline="30000" dirty="0" smtClean="0"/>
              <a:t>th</a:t>
            </a:r>
            <a:endParaRPr lang="en-US" dirty="0" smtClean="0"/>
          </a:p>
          <a:p>
            <a:r>
              <a:rPr lang="en-US" dirty="0" smtClean="0"/>
              <a:t>Unit 3 Debate:  November 16</a:t>
            </a:r>
            <a:r>
              <a:rPr lang="en-US" baseline="30000" dirty="0" smtClean="0"/>
              <a:t>th </a:t>
            </a:r>
          </a:p>
          <a:p>
            <a:endParaRPr lang="en-US" sz="4800" baseline="30000" dirty="0" smtClean="0"/>
          </a:p>
          <a:p>
            <a:r>
              <a:rPr lang="en-US" sz="4800" baseline="30000" dirty="0" smtClean="0"/>
              <a:t>Quiz:  Tuesday:</a:t>
            </a:r>
            <a:r>
              <a:rPr lang="en-US" sz="4800" dirty="0" smtClean="0"/>
              <a:t>  November 9</a:t>
            </a:r>
            <a:r>
              <a:rPr lang="en-US" sz="4800" baseline="30000" dirty="0" smtClean="0"/>
              <a:t>th</a:t>
            </a:r>
            <a:r>
              <a:rPr lang="en-US" sz="4800" dirty="0" smtClean="0"/>
              <a:t> </a:t>
            </a:r>
            <a:endParaRPr lang="en-US" sz="4800" baseline="30000" dirty="0" smtClean="0"/>
          </a:p>
          <a:p>
            <a:endParaRPr lang="en-US" baseline="30000" dirty="0" smtClean="0"/>
          </a:p>
          <a:p>
            <a:r>
              <a:rPr lang="en-US" dirty="0" smtClean="0"/>
              <a:t>Debate Topic:  Affirmative Action is necessary to maintain racial equality in jobs and in schools.   </a:t>
            </a:r>
          </a:p>
          <a:p>
            <a:r>
              <a:rPr lang="en-US" dirty="0" smtClean="0"/>
              <a:t>HW:  </a:t>
            </a:r>
            <a:r>
              <a:rPr lang="en-US" b="1" dirty="0" smtClean="0"/>
              <a:t>Read pg </a:t>
            </a:r>
            <a:r>
              <a:rPr lang="en-US" b="1" dirty="0" smtClean="0"/>
              <a:t>596-601</a:t>
            </a:r>
            <a:r>
              <a:rPr lang="en-US" b="1" dirty="0" smtClean="0"/>
              <a:t>.  Answer </a:t>
            </a:r>
            <a:r>
              <a:rPr lang="en-US" b="1" dirty="0" smtClean="0"/>
              <a:t>pg 601 Questions </a:t>
            </a:r>
            <a:r>
              <a:rPr lang="en-US" b="1" dirty="0" smtClean="0"/>
              <a:t>1,2, and 3 </a:t>
            </a:r>
            <a:endParaRPr lang="en-US" b="1" dirty="0"/>
          </a:p>
        </p:txBody>
      </p:sp>
      <p:sp>
        <p:nvSpPr>
          <p:cNvPr id="2" name="Title 1"/>
          <p:cNvSpPr>
            <a:spLocks noGrp="1"/>
          </p:cNvSpPr>
          <p:nvPr>
            <p:ph type="title"/>
          </p:nvPr>
        </p:nvSpPr>
        <p:spPr/>
        <p:txBody>
          <a:bodyPr/>
          <a:lstStyle/>
          <a:p>
            <a:r>
              <a:rPr lang="en-US" dirty="0" smtClean="0"/>
              <a:t>Announcements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Look at your grade.  What did you do to earn this grade (positives and negatives)?</a:t>
            </a:r>
          </a:p>
          <a:p>
            <a:r>
              <a:rPr lang="en-US" dirty="0" smtClean="0"/>
              <a:t>What is your goal for next quarter?  What will you continue to do or do differently to achieve that?</a:t>
            </a:r>
          </a:p>
          <a:p>
            <a:r>
              <a:rPr lang="en-US" dirty="0" smtClean="0"/>
              <a:t>What can Ms. </a:t>
            </a:r>
            <a:r>
              <a:rPr lang="en-US" dirty="0" err="1" smtClean="0"/>
              <a:t>Jhaveri</a:t>
            </a:r>
            <a:r>
              <a:rPr lang="en-US" dirty="0" smtClean="0"/>
              <a:t> do to help you achieve your goals?  </a:t>
            </a:r>
            <a:endParaRPr lang="en-US" dirty="0"/>
          </a:p>
        </p:txBody>
      </p:sp>
      <p:sp>
        <p:nvSpPr>
          <p:cNvPr id="2" name="Title 1"/>
          <p:cNvSpPr>
            <a:spLocks noGrp="1"/>
          </p:cNvSpPr>
          <p:nvPr>
            <p:ph type="title"/>
          </p:nvPr>
        </p:nvSpPr>
        <p:spPr/>
        <p:txBody>
          <a:bodyPr/>
          <a:lstStyle/>
          <a:p>
            <a:r>
              <a:rPr lang="en-US" dirty="0" smtClean="0"/>
              <a:t>Reflection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 </a:t>
            </a:r>
            <a:r>
              <a:rPr lang="en-US" sz="5400" dirty="0"/>
              <a:t>Civil disobedience: a group's refusal to obey a law because they believe the law is immoral</a:t>
            </a:r>
          </a:p>
          <a:p>
            <a:endParaRPr lang="en-US" dirty="0"/>
          </a:p>
        </p:txBody>
      </p:sp>
      <p:sp>
        <p:nvSpPr>
          <p:cNvPr id="2" name="Title 1"/>
          <p:cNvSpPr>
            <a:spLocks noGrp="1"/>
          </p:cNvSpPr>
          <p:nvPr>
            <p:ph type="title"/>
          </p:nvPr>
        </p:nvSpPr>
        <p:spPr/>
        <p:txBody>
          <a:bodyPr/>
          <a:lstStyle/>
          <a:p>
            <a:r>
              <a:rPr lang="en-US" dirty="0" smtClean="0"/>
              <a:t>Vocabulary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0"/>
            <a:ext cx="8229600" cy="1143000"/>
          </a:xfrm>
        </p:spPr>
        <p:txBody>
          <a:bodyPr/>
          <a:lstStyle/>
          <a:p>
            <a:r>
              <a:rPr lang="en-US" dirty="0" smtClean="0"/>
              <a:t>Boycotting</a:t>
            </a:r>
            <a:endParaRPr lang="en-US" dirty="0"/>
          </a:p>
        </p:txBody>
      </p:sp>
      <p:pic>
        <p:nvPicPr>
          <p:cNvPr id="6146" name="Picture 2" descr="http://digitaldocsinabox.org/images/CivilRights/images/Montgomery%20bus%20boycott.jpg"/>
          <p:cNvPicPr>
            <a:picLocks noChangeAspect="1" noChangeArrowheads="1"/>
          </p:cNvPicPr>
          <p:nvPr/>
        </p:nvPicPr>
        <p:blipFill>
          <a:blip r:embed="rId2" cstate="print"/>
          <a:srcRect r="44444" b="15911"/>
          <a:stretch>
            <a:fillRect/>
          </a:stretch>
        </p:blipFill>
        <p:spPr bwMode="auto">
          <a:xfrm>
            <a:off x="381000" y="487680"/>
            <a:ext cx="2895600" cy="6370320"/>
          </a:xfrm>
          <a:prstGeom prst="rect">
            <a:avLst/>
          </a:prstGeom>
          <a:noFill/>
        </p:spPr>
      </p:pic>
      <p:pic>
        <p:nvPicPr>
          <p:cNvPr id="6148" name="Picture 4" descr="http://jurist.law.pitt.edu/thisday/busboycott.jpg"/>
          <p:cNvPicPr>
            <a:picLocks noChangeAspect="1" noChangeArrowheads="1"/>
          </p:cNvPicPr>
          <p:nvPr/>
        </p:nvPicPr>
        <p:blipFill>
          <a:blip r:embed="rId3" cstate="print"/>
          <a:srcRect/>
          <a:stretch>
            <a:fillRect/>
          </a:stretch>
        </p:blipFill>
        <p:spPr bwMode="auto">
          <a:xfrm>
            <a:off x="3810000" y="1066800"/>
            <a:ext cx="4978398" cy="3733800"/>
          </a:xfrm>
          <a:prstGeom prst="rect">
            <a:avLst/>
          </a:prstGeom>
          <a:noFill/>
        </p:spPr>
      </p:pic>
      <p:sp>
        <p:nvSpPr>
          <p:cNvPr id="6" name="TextBox 5"/>
          <p:cNvSpPr txBox="1"/>
          <p:nvPr/>
        </p:nvSpPr>
        <p:spPr>
          <a:xfrm>
            <a:off x="3886200" y="4953000"/>
            <a:ext cx="5257800" cy="1815882"/>
          </a:xfrm>
          <a:prstGeom prst="rect">
            <a:avLst/>
          </a:prstGeom>
          <a:noFill/>
        </p:spPr>
        <p:txBody>
          <a:bodyPr wrap="square" rtlCol="0">
            <a:spAutoFit/>
          </a:bodyPr>
          <a:lstStyle/>
          <a:p>
            <a:r>
              <a:rPr lang="en-US" sz="2800" dirty="0" smtClean="0"/>
              <a:t>Boycotts are when a group of people decide to refuse to buy, sell or use a certain product or company. </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8229600" cy="1143000"/>
          </a:xfrm>
        </p:spPr>
        <p:txBody>
          <a:bodyPr/>
          <a:lstStyle/>
          <a:p>
            <a:r>
              <a:rPr lang="en-US" dirty="0" smtClean="0"/>
              <a:t>Sit-ins</a:t>
            </a:r>
            <a:endParaRPr lang="en-US" dirty="0"/>
          </a:p>
        </p:txBody>
      </p:sp>
      <p:pic>
        <p:nvPicPr>
          <p:cNvPr id="5122" name="Picture 2" descr="[© Jimmy Ellis, Nashville Tennessean]"/>
          <p:cNvPicPr>
            <a:picLocks noChangeAspect="1" noChangeArrowheads="1"/>
          </p:cNvPicPr>
          <p:nvPr/>
        </p:nvPicPr>
        <p:blipFill>
          <a:blip r:embed="rId2" cstate="print"/>
          <a:srcRect/>
          <a:stretch>
            <a:fillRect/>
          </a:stretch>
        </p:blipFill>
        <p:spPr bwMode="auto">
          <a:xfrm>
            <a:off x="4648200" y="381000"/>
            <a:ext cx="4151396" cy="2895600"/>
          </a:xfrm>
          <a:prstGeom prst="rect">
            <a:avLst/>
          </a:prstGeom>
          <a:noFill/>
        </p:spPr>
      </p:pic>
      <p:pic>
        <p:nvPicPr>
          <p:cNvPr id="5124" name="Picture 4" descr="[© Jimmy Ellis, Nashville Tennesean]"/>
          <p:cNvPicPr>
            <a:picLocks noChangeAspect="1" noChangeArrowheads="1"/>
          </p:cNvPicPr>
          <p:nvPr/>
        </p:nvPicPr>
        <p:blipFill>
          <a:blip r:embed="rId3" cstate="print"/>
          <a:srcRect/>
          <a:stretch>
            <a:fillRect/>
          </a:stretch>
        </p:blipFill>
        <p:spPr bwMode="auto">
          <a:xfrm>
            <a:off x="4800600" y="3276600"/>
            <a:ext cx="4108588" cy="3276600"/>
          </a:xfrm>
          <a:prstGeom prst="rect">
            <a:avLst/>
          </a:prstGeom>
          <a:noFill/>
        </p:spPr>
      </p:pic>
      <p:sp>
        <p:nvSpPr>
          <p:cNvPr id="6" name="TextBox 5"/>
          <p:cNvSpPr txBox="1"/>
          <p:nvPr/>
        </p:nvSpPr>
        <p:spPr>
          <a:xfrm>
            <a:off x="838200" y="1143000"/>
            <a:ext cx="3733800" cy="3539430"/>
          </a:xfrm>
          <a:prstGeom prst="rect">
            <a:avLst/>
          </a:prstGeom>
          <a:noFill/>
        </p:spPr>
        <p:txBody>
          <a:bodyPr wrap="square" rtlCol="0">
            <a:spAutoFit/>
          </a:bodyPr>
          <a:lstStyle/>
          <a:p>
            <a:r>
              <a:rPr lang="en-US" sz="2800" dirty="0" smtClean="0"/>
              <a:t>To protest segregation at restaurants, sit-ins were organized.  African Americans went to all white restaurants and sat there until they were either served or they were arrested.  </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Marches</a:t>
            </a:r>
            <a:endParaRPr lang="en-US" dirty="0"/>
          </a:p>
        </p:txBody>
      </p:sp>
      <p:pic>
        <p:nvPicPr>
          <p:cNvPr id="4098" name="Picture 2" descr="See full size image"/>
          <p:cNvPicPr>
            <a:picLocks noChangeAspect="1" noChangeArrowheads="1"/>
          </p:cNvPicPr>
          <p:nvPr/>
        </p:nvPicPr>
        <p:blipFill>
          <a:blip r:embed="rId2" cstate="print"/>
          <a:srcRect/>
          <a:stretch>
            <a:fillRect/>
          </a:stretch>
        </p:blipFill>
        <p:spPr bwMode="auto">
          <a:xfrm>
            <a:off x="228600" y="685800"/>
            <a:ext cx="3887821" cy="3097081"/>
          </a:xfrm>
          <a:prstGeom prst="rect">
            <a:avLst/>
          </a:prstGeom>
          <a:noFill/>
        </p:spPr>
      </p:pic>
      <p:pic>
        <p:nvPicPr>
          <p:cNvPr id="4100" name="Picture 4" descr="Martin Luther King"/>
          <p:cNvPicPr>
            <a:picLocks noChangeAspect="1" noChangeArrowheads="1"/>
          </p:cNvPicPr>
          <p:nvPr/>
        </p:nvPicPr>
        <p:blipFill>
          <a:blip r:embed="rId3" cstate="print"/>
          <a:srcRect/>
          <a:stretch>
            <a:fillRect/>
          </a:stretch>
        </p:blipFill>
        <p:spPr bwMode="auto">
          <a:xfrm>
            <a:off x="5943600" y="0"/>
            <a:ext cx="3008418" cy="4438650"/>
          </a:xfrm>
          <a:prstGeom prst="rect">
            <a:avLst/>
          </a:prstGeom>
          <a:noFill/>
        </p:spPr>
      </p:pic>
      <p:sp>
        <p:nvSpPr>
          <p:cNvPr id="6" name="TextBox 5"/>
          <p:cNvSpPr txBox="1"/>
          <p:nvPr/>
        </p:nvSpPr>
        <p:spPr>
          <a:xfrm>
            <a:off x="304800" y="3124200"/>
            <a:ext cx="8229600" cy="3139321"/>
          </a:xfrm>
          <a:prstGeom prst="rect">
            <a:avLst/>
          </a:prstGeom>
          <a:noFill/>
        </p:spPr>
        <p:txBody>
          <a:bodyPr wrap="square" rtlCol="0">
            <a:spAutoFit/>
          </a:bodyPr>
          <a:lstStyle/>
          <a:p>
            <a:r>
              <a:rPr lang="en-US" sz="3600" dirty="0" smtClean="0"/>
              <a:t>Marches were organized in cities across the country to bring attention to segregation.  Marchers faced sometimes violent police response and were jailed or disbursed through force, like water hoses.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Voter-registration campaigns (legislation) </a:t>
            </a:r>
            <a:endParaRPr lang="en-US" dirty="0"/>
          </a:p>
        </p:txBody>
      </p:sp>
      <p:pic>
        <p:nvPicPr>
          <p:cNvPr id="2050" name="Picture 2" descr="http://ncmuseumofhistory.org/workshops/civilrights1/voter_register_poster.jpg"/>
          <p:cNvPicPr>
            <a:picLocks noChangeAspect="1" noChangeArrowheads="1"/>
          </p:cNvPicPr>
          <p:nvPr/>
        </p:nvPicPr>
        <p:blipFill>
          <a:blip r:embed="rId2" cstate="print"/>
          <a:srcRect/>
          <a:stretch>
            <a:fillRect/>
          </a:stretch>
        </p:blipFill>
        <p:spPr bwMode="auto">
          <a:xfrm>
            <a:off x="381000" y="609600"/>
            <a:ext cx="3581400" cy="4081368"/>
          </a:xfrm>
          <a:prstGeom prst="rect">
            <a:avLst/>
          </a:prstGeom>
          <a:noFill/>
        </p:spPr>
      </p:pic>
      <p:pic>
        <p:nvPicPr>
          <p:cNvPr id="2052" name="Picture 4" descr="http://www1.cuny.edu/portal_ur/content/voting_cal/photos/registration_drive.jpg"/>
          <p:cNvPicPr>
            <a:picLocks noChangeAspect="1" noChangeArrowheads="1"/>
          </p:cNvPicPr>
          <p:nvPr/>
        </p:nvPicPr>
        <p:blipFill>
          <a:blip r:embed="rId3" cstate="print"/>
          <a:srcRect/>
          <a:stretch>
            <a:fillRect/>
          </a:stretch>
        </p:blipFill>
        <p:spPr bwMode="auto">
          <a:xfrm>
            <a:off x="4648200" y="762000"/>
            <a:ext cx="4197096" cy="3429000"/>
          </a:xfrm>
          <a:prstGeom prst="rect">
            <a:avLst/>
          </a:prstGeom>
          <a:noFill/>
        </p:spPr>
      </p:pic>
      <p:sp>
        <p:nvSpPr>
          <p:cNvPr id="6" name="TextBox 5"/>
          <p:cNvSpPr txBox="1"/>
          <p:nvPr/>
        </p:nvSpPr>
        <p:spPr>
          <a:xfrm>
            <a:off x="381000" y="4648200"/>
            <a:ext cx="8077200" cy="1815882"/>
          </a:xfrm>
          <a:prstGeom prst="rect">
            <a:avLst/>
          </a:prstGeom>
          <a:noFill/>
        </p:spPr>
        <p:txBody>
          <a:bodyPr wrap="square" rtlCol="0">
            <a:spAutoFit/>
          </a:bodyPr>
          <a:lstStyle/>
          <a:p>
            <a:r>
              <a:rPr lang="en-US" sz="2800" dirty="0" smtClean="0"/>
              <a:t>These were used to increase the black vote and thus black power in politics.  African Americans could get desegregation legislation passed or desegregation candidates elected by turning out the vote. </a:t>
            </a:r>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2185</TotalTime>
  <Words>542</Words>
  <Application>Microsoft Office PowerPoint</Application>
  <PresentationFormat>On-screen Show (4:3)</PresentationFormat>
  <Paragraphs>42</Paragraphs>
  <Slides>15</Slides>
  <Notes>0</Notes>
  <HiddenSlides>0</HiddenSlides>
  <MMClips>2</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Methods of the Civil Rights movement</vt:lpstr>
      <vt:lpstr>Warm-up</vt:lpstr>
      <vt:lpstr>Announcements</vt:lpstr>
      <vt:lpstr>Reflection</vt:lpstr>
      <vt:lpstr>Vocabulary</vt:lpstr>
      <vt:lpstr>Boycotting</vt:lpstr>
      <vt:lpstr>Sit-ins</vt:lpstr>
      <vt:lpstr>Marches</vt:lpstr>
      <vt:lpstr>Voter-registration campaigns (legislation) </vt:lpstr>
      <vt:lpstr>March in DC</vt:lpstr>
      <vt:lpstr>Sit-ins North Carolina</vt:lpstr>
      <vt:lpstr>The Situation</vt:lpstr>
      <vt:lpstr>Your Task</vt:lpstr>
      <vt:lpstr>Presentation</vt:lpstr>
      <vt:lpstr>What if this happened today?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Methods of the Civil Rights movement</dc:title>
  <dc:creator>Sejal</dc:creator>
  <cp:lastModifiedBy>Sejal</cp:lastModifiedBy>
  <cp:revision>6</cp:revision>
  <dcterms:created xsi:type="dcterms:W3CDTF">2010-04-28T19:51:14Z</dcterms:created>
  <dcterms:modified xsi:type="dcterms:W3CDTF">2010-11-04T19:17:09Z</dcterms:modified>
</cp:coreProperties>
</file>